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18288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7C0"/>
    <a:srgbClr val="739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2708684C-4D16-4618-839F-0558EEFCDFE6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1" autoAdjust="0"/>
  </p:normalViewPr>
  <p:slideViewPr>
    <p:cSldViewPr snapToGrid="0">
      <p:cViewPr varScale="1">
        <p:scale>
          <a:sx n="40" d="100"/>
          <a:sy n="40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>
            <a:defPPr/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187843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defTabSz="1828800" latinLnBrk="0">
      <a:defRPr sz="2400">
        <a:latin typeface="+mn-lt"/>
        <a:ea typeface="+mn-ea"/>
        <a:cs typeface="+mn-cs"/>
        <a:sym typeface="Calibri" panose="020F0502020204030204"/>
      </a:defRPr>
    </a:lvl1pPr>
    <a:lvl2pPr indent="228600" defTabSz="1828800" latinLnBrk="0">
      <a:defRPr sz="2400">
        <a:latin typeface="+mn-lt"/>
        <a:ea typeface="+mn-ea"/>
        <a:cs typeface="+mn-cs"/>
        <a:sym typeface="Calibri" panose="020F0502020204030204"/>
      </a:defRPr>
    </a:lvl2pPr>
    <a:lvl3pPr indent="457200" defTabSz="1828800" latinLnBrk="0">
      <a:defRPr sz="2400">
        <a:latin typeface="+mn-lt"/>
        <a:ea typeface="+mn-ea"/>
        <a:cs typeface="+mn-cs"/>
        <a:sym typeface="Calibri" panose="020F0502020204030204"/>
      </a:defRPr>
    </a:lvl3pPr>
    <a:lvl4pPr indent="685800" defTabSz="1828800" latinLnBrk="0">
      <a:defRPr sz="2400">
        <a:latin typeface="+mn-lt"/>
        <a:ea typeface="+mn-ea"/>
        <a:cs typeface="+mn-cs"/>
        <a:sym typeface="Calibri" panose="020F0502020204030204"/>
      </a:defRPr>
    </a:lvl4pPr>
    <a:lvl5pPr indent="914400" defTabSz="1828800" latinLnBrk="0">
      <a:defRPr sz="2400">
        <a:latin typeface="+mn-lt"/>
        <a:ea typeface="+mn-ea"/>
        <a:cs typeface="+mn-cs"/>
        <a:sym typeface="Calibri" panose="020F0502020204030204"/>
      </a:defRPr>
    </a:lvl5pPr>
    <a:lvl6pPr indent="1143000" defTabSz="1828800" latinLnBrk="0">
      <a:defRPr sz="2400">
        <a:latin typeface="+mn-lt"/>
        <a:ea typeface="+mn-ea"/>
        <a:cs typeface="+mn-cs"/>
        <a:sym typeface="Calibri" panose="020F0502020204030204"/>
      </a:defRPr>
    </a:lvl6pPr>
    <a:lvl7pPr indent="1371600" defTabSz="1828800" latinLnBrk="0">
      <a:defRPr sz="2400">
        <a:latin typeface="+mn-lt"/>
        <a:ea typeface="+mn-ea"/>
        <a:cs typeface="+mn-cs"/>
        <a:sym typeface="Calibri" panose="020F0502020204030204"/>
      </a:defRPr>
    </a:lvl7pPr>
    <a:lvl8pPr indent="1600200" defTabSz="1828800" latinLnBrk="0">
      <a:defRPr sz="2400">
        <a:latin typeface="+mn-lt"/>
        <a:ea typeface="+mn-ea"/>
        <a:cs typeface="+mn-cs"/>
        <a:sym typeface="Calibri" panose="020F0502020204030204"/>
      </a:defRPr>
    </a:lvl8pPr>
    <a:lvl9pPr indent="1828800" defTabSz="1828800" latinLnBrk="0">
      <a:defRPr sz="24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6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A19180F-043B-4F60-A459-27FE08D5F9CF}" type="datetimeFigureOut">
              <a:rPr lang="ru-RU" smtClean="0"/>
              <a:pPr/>
              <a:t>01.09.2023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2620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9180F-043B-4F60-A459-27FE08D5F9CF}" type="datetimeFigureOut">
              <a:rPr lang="ru-RU" smtClean="0"/>
              <a:pPr/>
              <a:t>01.09.2023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3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"/><Relationship Id="rId5" Type="http://schemas.openxmlformats.org/officeDocument/2006/relationships/image" Target="../media/image15.t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Заголовок 1"/>
          <p:cNvSpPr txBox="1">
            <a:spLocks noGrp="1"/>
          </p:cNvSpPr>
          <p:nvPr>
            <p:ph type="ctrTitle"/>
          </p:nvPr>
        </p:nvSpPr>
        <p:spPr>
          <a:xfrm>
            <a:off x="1270399" y="2388367"/>
            <a:ext cx="21843202" cy="6381517"/>
          </a:xfrm>
          <a:prstGeom prst="rect">
            <a:avLst/>
          </a:prstGeom>
        </p:spPr>
        <p:txBody>
          <a:bodyPr>
            <a:noAutofit/>
          </a:bodyPr>
          <a:lstStyle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Выпускная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квалификационная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работа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тему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Методика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оценивания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защищенности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ERP-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от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угроз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нарушения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600"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r>
              <a:rPr sz="9600" dirty="0"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96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1646306" y="11970328"/>
            <a:ext cx="12589972" cy="1507629"/>
          </a:xfrm>
          <a:prstGeom prst="rect">
            <a:avLst/>
          </a:prstGeom>
        </p:spPr>
        <p:txBody>
          <a:bodyPr>
            <a:normAutofit/>
          </a:bodyPr>
          <a:lstStyle>
            <a:defPPr/>
          </a:lstStyle>
          <a:p>
            <a:pPr algn="l" defTabSz="1810511">
              <a:spcBef>
                <a:spcPts val="1900"/>
              </a:spcBef>
              <a:defRPr sz="4752">
                <a:solidFill>
                  <a:srgbClr val="3A3A3A"/>
                </a:solidFill>
              </a:defRPr>
            </a:pPr>
            <a:r>
              <a:t>Выполнил студент гр. КИБ-812 Степанов П.А.</a:t>
            </a:r>
            <a:br/>
            <a:r>
              <a:t>Дипломный руководитель: к.т.н. Корниенко С.В.</a:t>
            </a:r>
          </a:p>
        </p:txBody>
      </p:sp>
      <p:sp>
        <p:nvSpPr>
          <p:cNvPr id="97" name="Подзаголовок 2"/>
          <p:cNvSpPr txBox="1"/>
          <p:nvPr/>
        </p:nvSpPr>
        <p:spPr>
          <a:xfrm>
            <a:off x="1270399" y="259522"/>
            <a:ext cx="21843202" cy="206973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7" tIns="91437" rIns="91437" bIns="91437">
            <a:normAutofit/>
          </a:bodyPr>
          <a:lstStyle>
            <a:lvl1pPr algn="ctr">
              <a:lnSpc>
                <a:spcPct val="81000"/>
              </a:lnSpc>
              <a:spcBef>
                <a:spcPts val="2000"/>
              </a:spcBef>
              <a:defRPr sz="4800">
                <a:solidFill>
                  <a:srgbClr val="3B3B3B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r>
              <a:rPr dirty="0" err="1"/>
              <a:t>Федеральное</a:t>
            </a:r>
            <a:r>
              <a:rPr dirty="0"/>
              <a:t> </a:t>
            </a:r>
            <a:r>
              <a:rPr dirty="0" err="1"/>
              <a:t>государственное</a:t>
            </a:r>
            <a:r>
              <a:rPr dirty="0"/>
              <a:t> </a:t>
            </a:r>
            <a:r>
              <a:rPr dirty="0" err="1"/>
              <a:t>бюджетное</a:t>
            </a:r>
            <a:r>
              <a:rPr dirty="0"/>
              <a:t> </a:t>
            </a:r>
            <a:r>
              <a:rPr dirty="0" err="1"/>
              <a:t>образовательное</a:t>
            </a:r>
            <a:r>
              <a:rPr dirty="0"/>
              <a:t> </a:t>
            </a:r>
            <a:r>
              <a:rPr dirty="0" err="1"/>
              <a:t>учреждение</a:t>
            </a:r>
            <a:r>
              <a:rPr dirty="0"/>
              <a:t> </a:t>
            </a:r>
            <a:r>
              <a:rPr dirty="0" err="1"/>
              <a:t>высшего</a:t>
            </a:r>
            <a:r>
              <a:rPr dirty="0"/>
              <a:t> </a:t>
            </a:r>
            <a:r>
              <a:rPr dirty="0" err="1"/>
              <a:t>образования</a:t>
            </a:r>
            <a:r>
              <a:rPr dirty="0"/>
              <a:t> «</a:t>
            </a:r>
            <a:r>
              <a:rPr dirty="0" err="1"/>
              <a:t>Петербургский</a:t>
            </a:r>
            <a:r>
              <a:rPr dirty="0"/>
              <a:t> </a:t>
            </a:r>
            <a:r>
              <a:rPr dirty="0" err="1"/>
              <a:t>государственный</a:t>
            </a:r>
            <a:r>
              <a:rPr dirty="0"/>
              <a:t> </a:t>
            </a:r>
            <a:r>
              <a:rPr dirty="0" err="1"/>
              <a:t>университет</a:t>
            </a:r>
            <a:r>
              <a:rPr dirty="0"/>
              <a:t> </a:t>
            </a:r>
            <a:r>
              <a:rPr dirty="0" err="1"/>
              <a:t>путей</a:t>
            </a:r>
            <a:r>
              <a:rPr dirty="0"/>
              <a:t> </a:t>
            </a:r>
            <a:r>
              <a:rPr dirty="0" err="1"/>
              <a:t>сообщения</a:t>
            </a:r>
            <a:r>
              <a:rPr dirty="0"/>
              <a:t> </a:t>
            </a:r>
            <a:r>
              <a:rPr dirty="0" err="1"/>
              <a:t>Императора</a:t>
            </a:r>
            <a:r>
              <a:rPr dirty="0"/>
              <a:t> </a:t>
            </a:r>
            <a:r>
              <a:rPr dirty="0" err="1"/>
              <a:t>Александра</a:t>
            </a:r>
            <a:r>
              <a:rPr dirty="0"/>
              <a:t> I»</a:t>
            </a:r>
          </a:p>
        </p:txBody>
      </p:sp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0193" y="8828991"/>
            <a:ext cx="4273948" cy="427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Заголовок 1"/>
          <p:cNvSpPr txBox="1">
            <a:spLocks noGrp="1"/>
          </p:cNvSpPr>
          <p:nvPr>
            <p:ph type="ctrTitle"/>
          </p:nvPr>
        </p:nvSpPr>
        <p:spPr>
          <a:xfrm>
            <a:off x="1093423" y="-4208"/>
            <a:ext cx="22197154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r>
              <a:rPr/>
              <a:t> методики(2)</a:t>
            </a:r>
          </a:p>
        </p:txBody>
      </p:sp>
      <p:sp>
        <p:nvSpPr>
          <p:cNvPr id="179" name="Номер слайда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10</a:t>
            </a:fld>
            <a:endParaRPr/>
          </a:p>
        </p:txBody>
      </p:sp>
      <p:pic>
        <p:nvPicPr>
          <p:cNvPr id="181" name="Подзаголовок 2" descr="Подзаголовок 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3662" y="2305734"/>
            <a:ext cx="6775488" cy="1276881"/>
          </a:xfrm>
          <a:prstGeom prst="rect">
            <a:avLst/>
          </a:prstGeom>
        </p:spPr>
      </p:pic>
      <p:sp>
        <p:nvSpPr>
          <p:cNvPr id="183" name="Caption"/>
          <p:cNvSpPr/>
          <p:nvPr/>
        </p:nvSpPr>
        <p:spPr>
          <a:xfrm>
            <a:off x="984444" y="7531851"/>
            <a:ext cx="7033925" cy="12954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254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1600" tIns="101600" rIns="101600" bIns="101600" numCol="1" anchor="t">
            <a:noAutofit/>
          </a:bodyPr>
          <a:lstStyle>
            <a:defPPr/>
          </a:lstStyle>
          <a:p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Настройка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расписания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регламентных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процедур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Caption"/>
          <p:cNvSpPr/>
          <p:nvPr/>
        </p:nvSpPr>
        <p:spPr>
          <a:xfrm>
            <a:off x="8637875" y="8219034"/>
            <a:ext cx="13083234" cy="7493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254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1600" tIns="101600" rIns="101600" bIns="101600" numCol="1" anchor="t">
            <a:noAutofit/>
          </a:bodyPr>
          <a:lstStyle>
            <a:defPPr/>
          </a:lstStyle>
          <a:p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Реестр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состояний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8" name="Подзаголовок 2" descr="Подзаголовок 2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6276" y="2305734"/>
            <a:ext cx="13092202" cy="1276881"/>
          </a:xfrm>
          <a:prstGeom prst="rect">
            <a:avLst/>
          </a:prstGeom>
        </p:spPr>
      </p:pic>
      <p:sp>
        <p:nvSpPr>
          <p:cNvPr id="189" name="Линия"/>
          <p:cNvSpPr/>
          <p:nvPr/>
        </p:nvSpPr>
        <p:spPr>
          <a:xfrm flipV="1">
            <a:off x="8263512" y="2354855"/>
            <a:ext cx="1" cy="9365066"/>
          </a:xfrm>
          <a:prstGeom prst="line">
            <a:avLst/>
          </a:prstGeom>
          <a:ln w="38100">
            <a:solidFill>
              <a:srgbClr val="355F84">
                <a:alpha val="57936"/>
              </a:srgbClr>
            </a:solidFill>
            <a:custDash/>
            <a:miter lim="400000"/>
          </a:ln>
        </p:spPr>
        <p:txBody>
          <a:bodyPr lIns="91437" tIns="91437" rIns="91437" bIns="91437"/>
          <a:lstStyle>
            <a:defPPr/>
          </a:lstStyle>
          <a:p>
            <a:endParaRPr/>
          </a:p>
        </p:txBody>
      </p:sp>
      <p:sp>
        <p:nvSpPr>
          <p:cNvPr id="16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/>
          <a:srcRect b="57422"/>
          <a:stretch/>
        </p:blipFill>
        <p:spPr>
          <a:xfrm>
            <a:off x="903183" y="3904316"/>
            <a:ext cx="7134236" cy="35490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r="20312"/>
          <a:stretch/>
        </p:blipFill>
        <p:spPr>
          <a:xfrm>
            <a:off x="8637875" y="3876849"/>
            <a:ext cx="12902935" cy="4047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Заголовок 1"/>
          <p:cNvSpPr txBox="1">
            <a:spLocks noGrp="1"/>
          </p:cNvSpPr>
          <p:nvPr>
            <p:ph type="ctrTitle"/>
          </p:nvPr>
        </p:nvSpPr>
        <p:spPr>
          <a:xfrm>
            <a:off x="1093423" y="-4208"/>
            <a:ext cx="22197154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 методики(3)</a:t>
            </a:r>
          </a:p>
        </p:txBody>
      </p:sp>
      <p:sp>
        <p:nvSpPr>
          <p:cNvPr id="193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516483" y="12806971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11</a:t>
            </a:fld>
            <a:endParaRPr/>
          </a:p>
        </p:txBody>
      </p:sp>
      <p:sp>
        <p:nvSpPr>
          <p:cNvPr id="9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2512702" y="12571358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6" name="Подзаголовок 2" descr="Подзаголовок 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3196" y="2206377"/>
            <a:ext cx="20948903" cy="1006216"/>
          </a:xfrm>
          <a:prstGeom prst="rect">
            <a:avLst/>
          </a:prstGeom>
        </p:spPr>
      </p:pic>
      <p:pic>
        <p:nvPicPr>
          <p:cNvPr id="197" name="Подзаголовок 2" descr="Подзаголовок 2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3196" y="10503407"/>
            <a:ext cx="20948903" cy="215753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/>
          <a:srcRect t="1927" b="8691"/>
          <a:stretch/>
        </p:blipFill>
        <p:spPr>
          <a:xfrm>
            <a:off x="3889370" y="3212593"/>
            <a:ext cx="15756554" cy="7261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Заголовок 1"/>
          <p:cNvSpPr txBox="1">
            <a:spLocks noGrp="1"/>
          </p:cNvSpPr>
          <p:nvPr>
            <p:ph type="ctrTitle"/>
          </p:nvPr>
        </p:nvSpPr>
        <p:spPr>
          <a:xfrm>
            <a:off x="1093423" y="-4208"/>
            <a:ext cx="22197154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 методики(4)</a:t>
            </a:r>
          </a:p>
        </p:txBody>
      </p:sp>
      <p:pic>
        <p:nvPicPr>
          <p:cNvPr id="203" name="Подзаголовок 2" descr="Подзаголовок 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3662" y="2305734"/>
            <a:ext cx="6775488" cy="1276881"/>
          </a:xfrm>
          <a:prstGeom prst="rect">
            <a:avLst/>
          </a:prstGeom>
        </p:spPr>
      </p:pic>
      <p:pic>
        <p:nvPicPr>
          <p:cNvPr id="204" name="ИзображениеКод.png" descr="ИзображениеКод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1269" y="3835262"/>
            <a:ext cx="6940273" cy="275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Подзаголовок 2" descr="Подзаголовок 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3662" y="6845299"/>
            <a:ext cx="6775488" cy="3300529"/>
          </a:xfrm>
          <a:prstGeom prst="rect">
            <a:avLst/>
          </a:prstGeom>
        </p:spPr>
      </p:pic>
      <p:pic>
        <p:nvPicPr>
          <p:cNvPr id="207" name="Подзаголовок 2" descr="Подзаголовок 2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85240" y="2305734"/>
            <a:ext cx="13766947" cy="1276881"/>
          </a:xfrm>
          <a:prstGeom prst="rect">
            <a:avLst/>
          </a:prstGeom>
        </p:spPr>
      </p:pic>
      <p:pic>
        <p:nvPicPr>
          <p:cNvPr id="208" name="Подзаголовок 2" descr="Подзаголовок 2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8919" y="8015642"/>
            <a:ext cx="13799589" cy="3875886"/>
          </a:xfrm>
          <a:prstGeom prst="rect">
            <a:avLst/>
          </a:prstGeom>
        </p:spPr>
      </p:pic>
      <p:sp>
        <p:nvSpPr>
          <p:cNvPr id="209" name="Линия"/>
          <p:cNvSpPr/>
          <p:nvPr/>
        </p:nvSpPr>
        <p:spPr>
          <a:xfrm flipV="1">
            <a:off x="8279217" y="2354855"/>
            <a:ext cx="1" cy="9446268"/>
          </a:xfrm>
          <a:prstGeom prst="line">
            <a:avLst/>
          </a:prstGeom>
          <a:ln w="38100">
            <a:solidFill>
              <a:srgbClr val="355F84">
                <a:alpha val="57936"/>
              </a:srgbClr>
            </a:solidFill>
            <a:custDash/>
            <a:miter lim="400000"/>
          </a:ln>
        </p:spPr>
        <p:txBody>
          <a:bodyPr lIns="91437" tIns="91437" rIns="91437" bIns="91437"/>
          <a:lstStyle>
            <a:defPPr/>
          </a:lstStyle>
          <a:p>
            <a:endParaRPr/>
          </a:p>
        </p:txBody>
      </p:sp>
      <p:sp>
        <p:nvSpPr>
          <p:cNvPr id="15" name="Номер слайда"/>
          <p:cNvSpPr txBox="1">
            <a:spLocks/>
          </p:cNvSpPr>
          <p:nvPr/>
        </p:nvSpPr>
        <p:spPr>
          <a:xfrm>
            <a:off x="22208143" y="12849888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6" name="Номер слайда"/>
          <p:cNvSpPr txBox="1">
            <a:spLocks/>
          </p:cNvSpPr>
          <p:nvPr/>
        </p:nvSpPr>
        <p:spPr>
          <a:xfrm>
            <a:off x="22204362" y="12614275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9"/>
          <a:srcRect t="32411" r="19997"/>
          <a:stretch/>
        </p:blipFill>
        <p:spPr>
          <a:xfrm>
            <a:off x="8669285" y="3725319"/>
            <a:ext cx="13534997" cy="402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Заголовок 1"/>
          <p:cNvSpPr txBox="1">
            <a:spLocks noGrp="1"/>
          </p:cNvSpPr>
          <p:nvPr>
            <p:ph type="ctrTitle"/>
          </p:nvPr>
        </p:nvSpPr>
        <p:spPr>
          <a:xfrm>
            <a:off x="312795" y="331791"/>
            <a:ext cx="23758410" cy="2651127"/>
          </a:xfrm>
          <a:prstGeom prst="rect">
            <a:avLst/>
          </a:prstGeom>
        </p:spPr>
        <p:txBody>
          <a:bodyPr anchor="ctr">
            <a:noAutofit/>
          </a:bodyPr>
          <a:lstStyle>
            <a:defPPr/>
            <a:lvl1pPr defTabSz="1720532">
              <a:defRPr sz="9996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sz="10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Итог</a:t>
            </a:r>
            <a:r>
              <a:rPr lang="ru-RU" sz="10000" dirty="0" smtClean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sz="10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0" dirty="0" err="1">
                <a:latin typeface="Calibri" panose="020F0502020204030204" pitchFamily="34" charset="0"/>
                <a:cs typeface="Calibri" panose="020F0502020204030204" pitchFamily="34" charset="0"/>
              </a:rPr>
              <a:t>анализа</a:t>
            </a:r>
            <a:r>
              <a:rPr sz="1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0" dirty="0" err="1">
                <a:latin typeface="Calibri" panose="020F0502020204030204" pitchFamily="34" charset="0"/>
                <a:cs typeface="Calibri" panose="020F0502020204030204" pitchFamily="34" charset="0"/>
              </a:rPr>
              <a:t>результатов</a:t>
            </a:r>
            <a:r>
              <a:rPr sz="1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тестирования</a:t>
            </a:r>
            <a:endParaRPr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Номер слайда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13</a:t>
            </a:fld>
            <a:endParaRPr/>
          </a:p>
        </p:txBody>
      </p:sp>
      <p:pic>
        <p:nvPicPr>
          <p:cNvPr id="215" name="Подзаголовок 2" descr="Подзаголовок 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2739" y="2841794"/>
            <a:ext cx="19898522" cy="9312022"/>
          </a:xfrm>
          <a:prstGeom prst="rect">
            <a:avLst/>
          </a:prstGeom>
        </p:spPr>
      </p:pic>
      <p:sp>
        <p:nvSpPr>
          <p:cNvPr id="9" name="Номер слайда"/>
          <p:cNvSpPr txBox="1">
            <a:spLocks/>
          </p:cNvSpPr>
          <p:nvPr/>
        </p:nvSpPr>
        <p:spPr>
          <a:xfrm>
            <a:off x="22208143" y="12849888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0" name="Номер слайда"/>
          <p:cNvSpPr txBox="1">
            <a:spLocks/>
          </p:cNvSpPr>
          <p:nvPr/>
        </p:nvSpPr>
        <p:spPr>
          <a:xfrm>
            <a:off x="22204362" y="12614275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Заголовок 1"/>
          <p:cNvSpPr txBox="1">
            <a:spLocks noGrp="1"/>
          </p:cNvSpPr>
          <p:nvPr>
            <p:ph type="ctrTitle"/>
          </p:nvPr>
        </p:nvSpPr>
        <p:spPr>
          <a:xfrm>
            <a:off x="1135954" y="340097"/>
            <a:ext cx="22197154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Условия труда специалиста 1С</a:t>
            </a:r>
          </a:p>
        </p:txBody>
      </p:sp>
      <p:sp>
        <p:nvSpPr>
          <p:cNvPr id="221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467222" y="2991224"/>
            <a:ext cx="21056602" cy="6014888"/>
          </a:xfrm>
          <a:prstGeom prst="roundRect">
            <a:avLst>
              <a:gd name="adj" fmla="val 6414"/>
            </a:avLst>
          </a:prstGeom>
          <a:solidFill>
            <a:schemeClr val="accent6">
              <a:lumOff val="-9568"/>
              <a:alpha val="52202"/>
            </a:schemeClr>
          </a:solidFill>
          <a:ln w="9525">
            <a:round/>
          </a:ln>
        </p:spPr>
        <p:txBody>
          <a:bodyPr>
            <a:normAutofit/>
          </a:bodyPr>
          <a:lstStyle>
            <a:defPPr/>
          </a:lstStyle>
          <a:p>
            <a:pPr algn="l">
              <a:buFont typeface="Arial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Рекомендации по нормализации условий труда:</a:t>
            </a:r>
          </a:p>
          <a:p>
            <a:pPr marL="588210" indent="-588210" algn="l">
              <a:buSzTx/>
              <a:buAutoNum type="arabicPeriod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Снабжение рабочих мест источниками освещения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8210" indent="-588210" algn="l">
              <a:buSzTx/>
              <a:buAutoNum type="arabicPeriod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Планировка помещений в рабочей зоне, с учетом шума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8210" indent="-588210" algn="l">
              <a:buSzTx/>
              <a:buAutoNum type="arabicPeriod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Регулярная очистка и увлажнение воздуха при помощи кондиционеров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8210" indent="-588210" algn="l">
              <a:buSzTx/>
              <a:buAutoNum type="arabicPeriod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Установка графика режима работы с перерывами при повышенной концентрации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8210" indent="-588210" algn="l">
              <a:buSzTx/>
              <a:buAutoNum type="arabicPeriod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Монтаж электронного оборудования с учетом действия фонового электромагнитного поля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Номер слайда"/>
          <p:cNvSpPr txBox="1">
            <a:spLocks/>
          </p:cNvSpPr>
          <p:nvPr/>
        </p:nvSpPr>
        <p:spPr>
          <a:xfrm>
            <a:off x="22208143" y="12849888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0" name="Номер слайда"/>
          <p:cNvSpPr txBox="1">
            <a:spLocks/>
          </p:cNvSpPr>
          <p:nvPr/>
        </p:nvSpPr>
        <p:spPr>
          <a:xfrm>
            <a:off x="22204362" y="12614275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Заголовок 1"/>
          <p:cNvSpPr txBox="1">
            <a:spLocks noGrp="1"/>
          </p:cNvSpPr>
          <p:nvPr>
            <p:ph type="ctrTitle"/>
          </p:nvPr>
        </p:nvSpPr>
        <p:spPr>
          <a:xfrm>
            <a:off x="1093423" y="-4208"/>
            <a:ext cx="22197154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Экономические показатели проекта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9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3096530" y="8299495"/>
            <a:ext cx="17879050" cy="4419100"/>
          </a:xfrm>
          <a:prstGeom prst="roundRect">
            <a:avLst>
              <a:gd name="adj" fmla="val 7043"/>
            </a:avLst>
          </a:prstGeom>
          <a:solidFill>
            <a:schemeClr val="accent6">
              <a:lumOff val="-9568"/>
              <a:alpha val="52202"/>
            </a:schemeClr>
          </a:solidFill>
          <a:ln w="9525">
            <a:round/>
          </a:ln>
        </p:spPr>
        <p:txBody>
          <a:bodyPr>
            <a:normAutofit/>
          </a:bodyPr>
          <a:lstStyle>
            <a:defPPr/>
          </a:lstStyle>
          <a:p>
            <a:pPr algn="l">
              <a:buFont typeface="Arial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Найдено 12 потенциальных клиентов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Средняя стоимость внедрения по организациям франчайзи - 5 000 руб.</a:t>
            </a:r>
          </a:p>
          <a:p>
            <a:pPr algn="l">
              <a:buFont typeface="Arial"/>
              <a:defRPr sz="4400"/>
            </a:pPr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Стоимость ежемесячного обслуживания - 2 500 руб.</a:t>
            </a:r>
          </a:p>
          <a:p>
            <a:pPr algn="l">
              <a:buFont typeface="Arial"/>
              <a:defRPr sz="4400"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/>
              <a:defRPr sz="4400"/>
            </a:pPr>
            <a:r>
              <a:rPr>
                <a:latin typeface="Calibri" panose="020F0502020204030204" pitchFamily="34" charset="0"/>
                <a:cs typeface="Calibri" panose="020F0502020204030204" pitchFamily="34" charset="0"/>
              </a:rPr>
              <a:t> 450 000 - 52 598 = </a:t>
            </a:r>
            <a:r>
              <a:rPr b="1">
                <a:latin typeface="Calibri" panose="020F0502020204030204" pitchFamily="34" charset="0"/>
                <a:cs typeface="Calibri" panose="020F0502020204030204" pitchFamily="34" charset="0"/>
              </a:rPr>
              <a:t>397 402 руб</a:t>
            </a:r>
            <a:r>
              <a:rPr>
                <a:latin typeface="Calibri" panose="020F0502020204030204" pitchFamily="34" charset="0"/>
                <a:cs typeface="Calibri" panose="020F0502020204030204" pitchFamily="34" charset="0"/>
              </a:rPr>
              <a:t>. Экономический эффект проекта</a:t>
            </a:r>
          </a:p>
        </p:txBody>
      </p:sp>
      <p:sp>
        <p:nvSpPr>
          <p:cNvPr id="226" name="Номер слайда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15</a:t>
            </a:fld>
            <a:endParaRPr/>
          </a:p>
        </p:txBody>
      </p:sp>
      <p:sp>
        <p:nvSpPr>
          <p:cNvPr id="225" name="Подзаголовок 2"/>
          <p:cNvSpPr txBox="1"/>
          <p:nvPr/>
        </p:nvSpPr>
        <p:spPr>
          <a:xfrm>
            <a:off x="11595496" y="2906052"/>
            <a:ext cx="9675705" cy="4007954"/>
          </a:xfrm>
          <a:prstGeom prst="rect">
            <a:avLst/>
          </a:prstGeom>
          <a:ln w="25400">
            <a:miter lim="400000"/>
          </a:ln>
        </p:spPr>
        <p:txBody>
          <a:bodyPr lIns="91437" tIns="91437" rIns="91437" bIns="91437">
            <a:norm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2000"/>
              </a:spcBef>
              <a:buFont typeface="Arial"/>
              <a:defRPr sz="4400">
                <a:latin typeface="+mn-lt"/>
                <a:ea typeface="+mn-ea"/>
                <a:cs typeface="+mn-cs"/>
                <a:sym typeface="Calibri" panose="020F0502020204030204"/>
              </a:defRPr>
            </a:pPr>
            <a:endParaRPr/>
          </a:p>
        </p:txBody>
      </p:sp>
      <p:graphicFrame>
        <p:nvGraphicFramePr>
          <p:cNvPr id="228" name="Расходы на проек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59805"/>
              </p:ext>
            </p:extLst>
          </p:nvPr>
        </p:nvGraphicFramePr>
        <p:xfrm>
          <a:off x="3487478" y="2218999"/>
          <a:ext cx="17097155" cy="5700814"/>
        </p:xfrm>
        <a:graphic>
          <a:graphicData uri="http://schemas.openxmlformats.org/drawingml/2006/table">
            <a:tbl>
              <a:tblPr firstRow="1" firstCol="1" lastRow="1">
                <a:tableStyleId>{2708684C-4D16-4618-839F-0558EEFCDFE6}</a:tableStyleId>
              </a:tblPr>
              <a:tblGrid>
                <a:gridCol w="19832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101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36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5298">
                <a:tc gridSpan="3">
                  <a:txBody>
                    <a:bodyPr/>
                    <a:lstStyle>
                      <a:defPPr/>
                    </a:lstStyle>
                    <a:p>
                      <a:pPr indent="914400" algn="r">
                        <a:defRPr sz="1800" b="0"/>
                      </a:pPr>
                      <a:r>
                        <a:rPr sz="3200" dirty="0" err="1">
                          <a:latin typeface="+mn-lt"/>
                          <a:cs typeface="Calibri" panose="020F0502020204030204" pitchFamily="34" charset="0"/>
                          <a:sym typeface="Helvetica"/>
                        </a:rPr>
                        <a:t>Расходы</a:t>
                      </a:r>
                      <a:r>
                        <a:rPr sz="3200" dirty="0">
                          <a:latin typeface="+mn-lt"/>
                          <a:cs typeface="Calibri" panose="020F0502020204030204" pitchFamily="34" charset="0"/>
                          <a:sym typeface="Helvetica"/>
                        </a:rPr>
                        <a:t> </a:t>
                      </a:r>
                      <a:r>
                        <a:rPr sz="3200" dirty="0" err="1">
                          <a:latin typeface="+mn-lt"/>
                          <a:cs typeface="Calibri" panose="020F0502020204030204" pitchFamily="34" charset="0"/>
                          <a:sym typeface="Helvetica"/>
                        </a:rPr>
                        <a:t>на</a:t>
                      </a:r>
                      <a:r>
                        <a:rPr sz="3200" dirty="0">
                          <a:latin typeface="+mn-lt"/>
                          <a:cs typeface="Calibri" panose="020F0502020204030204" pitchFamily="34" charset="0"/>
                          <a:sym typeface="Helvetica"/>
                        </a:rPr>
                        <a:t> </a:t>
                      </a:r>
                      <a:r>
                        <a:rPr sz="3200" dirty="0" err="1">
                          <a:latin typeface="+mn-lt"/>
                          <a:cs typeface="Calibri" panose="020F0502020204030204" pitchFamily="34" charset="0"/>
                          <a:sym typeface="Helvetica"/>
                        </a:rPr>
                        <a:t>проект</a:t>
                      </a:r>
                      <a:endParaRPr sz="3200" dirty="0">
                        <a:latin typeface="+mn-lt"/>
                        <a:cs typeface="Calibri" panose="020F0502020204030204" pitchFamily="34" charset="0"/>
                        <a:sym typeface="Helvetica"/>
                      </a:endParaRPr>
                    </a:p>
                  </a:txBody>
                  <a:tcPr marL="0" marR="0" marT="0" marB="0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/>
                    </a:lstStyle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>
                      <a:defPPr/>
                    </a:lstStyle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928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п/п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 b="1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Статья расходов</a:t>
                      </a:r>
                      <a:endParaRPr sz="3600" b="1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 b="1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Сумма, руб.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4119">
                <a:tc>
                  <a:txBody>
                    <a:bodyPr/>
                    <a:lstStyle>
                      <a:defPPr/>
                    </a:lstStyle>
                    <a:p>
                      <a:pPr indent="914400" algn="ctr"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cs typeface="Calibri" panose="020F0502020204030204" pitchFamily="34" charset="0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50800">
                      <a:solidFill>
                        <a:srgbClr val="000000"/>
                      </a:solidFill>
                    </a:lnT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Материалы, покупные изделия и полуфабрикаты</a:t>
                      </a:r>
                      <a:endParaRPr sz="36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horzOverflow="overflow">
                    <a:lnT w="50800">
                      <a:solidFill>
                        <a:srgbClr val="000000"/>
                      </a:solidFill>
                    </a:lnT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1 015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</a:lnT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756">
                <a:tc>
                  <a:txBody>
                    <a:bodyPr/>
                    <a:lstStyle>
                      <a:defPPr/>
                    </a:lstStyle>
                    <a:p>
                      <a:pPr indent="914400" algn="ctr"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cs typeface="Calibri" panose="020F0502020204030204" pitchFamily="34" charset="0"/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Расходы на электроэнергию</a:t>
                      </a:r>
                    </a:p>
                  </a:txBody>
                  <a:tcPr marL="137160" marR="137160" marT="137160" marB="137160" horzOverflow="overflow"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890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8756">
                <a:tc>
                  <a:txBody>
                    <a:bodyPr/>
                    <a:lstStyle>
                      <a:defPPr/>
                    </a:lstStyle>
                    <a:p>
                      <a:pPr indent="914400" algn="ctr"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cs typeface="Calibri" panose="020F0502020204030204" pitchFamily="34" charset="0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Заработная плата</a:t>
                      </a:r>
                    </a:p>
                  </a:txBody>
                  <a:tcPr marL="137160" marR="137160" marT="137160" marB="137160" horzOverflow="overflow"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11 097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46874">
                <a:tc>
                  <a:txBody>
                    <a:bodyPr/>
                    <a:lstStyle>
                      <a:defPPr/>
                    </a:lstStyle>
                    <a:p>
                      <a:pPr indent="914400" algn="ctr"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cs typeface="Calibri" panose="020F0502020204030204" pitchFamily="34" charset="0"/>
                          <a:sym typeface="Helvetica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Взносы на социальное страхование и обеспечение</a:t>
                      </a:r>
                      <a:endParaRPr sz="36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horzOverflow="overflow"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2 596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4443">
                <a:tc>
                  <a:txBody>
                    <a:bodyPr/>
                    <a:lstStyle>
                      <a:defPPr/>
                    </a:lstStyle>
                    <a:p>
                      <a:pPr indent="914400" algn="ctr">
                        <a:defRPr sz="1800" b="0"/>
                      </a:pPr>
                      <a:r>
                        <a:rPr sz="3600" b="1">
                          <a:latin typeface="Calibri" panose="020F0502020204030204" pitchFamily="34" charset="0"/>
                          <a:cs typeface="Calibri" panose="020F0502020204030204" pitchFamily="34" charset="0"/>
                          <a:sym typeface="Helvetica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Амортизация оборудования</a:t>
                      </a:r>
                      <a:endParaRPr sz="36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horzOverflow="overflow"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37 000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1948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 b="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ИТОГО: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indent="914400">
                        <a:defRPr>
                          <a:sym typeface="Helvetica"/>
                        </a:defRPr>
                      </a:pPr>
                      <a:endParaRPr sz="3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 b="0"/>
                      </a:pPr>
                      <a:r>
                        <a:rPr sz="36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52 598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9568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Номер слайда"/>
          <p:cNvSpPr txBox="1">
            <a:spLocks/>
          </p:cNvSpPr>
          <p:nvPr/>
        </p:nvSpPr>
        <p:spPr>
          <a:xfrm>
            <a:off x="22208143" y="12849888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" name="Номер слайда"/>
          <p:cNvSpPr txBox="1">
            <a:spLocks/>
          </p:cNvSpPr>
          <p:nvPr/>
        </p:nvSpPr>
        <p:spPr>
          <a:xfrm>
            <a:off x="22204362" y="12614275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Заголовок 1"/>
          <p:cNvSpPr txBox="1">
            <a:spLocks noGrp="1"/>
          </p:cNvSpPr>
          <p:nvPr>
            <p:ph type="ctrTitle"/>
          </p:nvPr>
        </p:nvSpPr>
        <p:spPr>
          <a:xfrm>
            <a:off x="1093423" y="624062"/>
            <a:ext cx="22197154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Результаты дипломного проекта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802953" y="3392466"/>
            <a:ext cx="20778095" cy="7501788"/>
          </a:xfrm>
          <a:prstGeom prst="roundRect">
            <a:avLst>
              <a:gd name="adj" fmla="val 4194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>
            <a:normAutofit/>
          </a:bodyPr>
          <a:lstStyle>
            <a:defPPr/>
          </a:lstStyle>
          <a:p>
            <a:pPr algn="l" defTabSz="1792223">
              <a:lnSpc>
                <a:spcPct val="72000"/>
              </a:lnSpc>
              <a:spcBef>
                <a:spcPts val="1900"/>
              </a:spcBef>
              <a:defRPr sz="49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была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выполнена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счёт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внедрения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оценивания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защищенности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использовании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нарушение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было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предотвращено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ERP-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восстановлена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 defTabSz="1792223">
              <a:lnSpc>
                <a:spcPct val="72000"/>
              </a:lnSpc>
              <a:spcBef>
                <a:spcPts val="1900"/>
              </a:spcBef>
              <a:defRPr sz="49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, в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том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числе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модель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показала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высокую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производительность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эффективность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792223">
              <a:lnSpc>
                <a:spcPct val="72000"/>
              </a:lnSpc>
              <a:spcBef>
                <a:spcPts val="1900"/>
              </a:spcBef>
              <a:defRPr sz="49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итогу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анализа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результатов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выявлены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преимущества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перспективы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развития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разработанной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методики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792223">
              <a:lnSpc>
                <a:spcPct val="72000"/>
              </a:lnSpc>
              <a:spcBef>
                <a:spcPts val="1900"/>
              </a:spcBef>
              <a:defRPr sz="49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Определены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рекомендации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нормализации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условий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труда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специалиста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1С</a:t>
            </a:r>
          </a:p>
          <a:p>
            <a:pPr algn="l" defTabSz="1792223">
              <a:lnSpc>
                <a:spcPct val="72000"/>
              </a:lnSpc>
              <a:spcBef>
                <a:spcPts val="1900"/>
              </a:spcBef>
              <a:defRPr sz="49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Рассчитан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экономический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эффект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оценивания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защищенности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ERP-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«1С:Управление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нашей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фирмой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233" name="Номер слайда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16</a:t>
            </a:fld>
            <a:endParaRPr/>
          </a:p>
        </p:txBody>
      </p:sp>
      <p:sp>
        <p:nvSpPr>
          <p:cNvPr id="9" name="Номер слайда"/>
          <p:cNvSpPr txBox="1">
            <a:spLocks/>
          </p:cNvSpPr>
          <p:nvPr/>
        </p:nvSpPr>
        <p:spPr>
          <a:xfrm>
            <a:off x="22208143" y="12849888"/>
            <a:ext cx="504544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0" name="Номер слайда"/>
          <p:cNvSpPr txBox="1">
            <a:spLocks/>
          </p:cNvSpPr>
          <p:nvPr/>
        </p:nvSpPr>
        <p:spPr>
          <a:xfrm>
            <a:off x="22204362" y="12614275"/>
            <a:ext cx="777875" cy="869950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Заголовок 1"/>
          <p:cNvSpPr txBox="1">
            <a:spLocks noGrp="1"/>
          </p:cNvSpPr>
          <p:nvPr>
            <p:ph type="ctrTitle"/>
          </p:nvPr>
        </p:nvSpPr>
        <p:spPr>
          <a:xfrm>
            <a:off x="1676400" y="12113"/>
            <a:ext cx="21031200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Цели и задачи дипломного проекта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914846" y="2663240"/>
            <a:ext cx="22554309" cy="9070997"/>
          </a:xfrm>
          <a:prstGeom prst="roundRect">
            <a:avLst>
              <a:gd name="adj" fmla="val 2272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/>
          <a:lstStyle>
            <a:defPPr/>
          </a:lstStyle>
          <a:p>
            <a:pPr algn="l">
              <a:lnSpc>
                <a:spcPct val="72000"/>
              </a:lnSpc>
              <a:defRPr sz="5000"/>
            </a:pPr>
            <a:r>
              <a:rPr err="1"/>
              <a:t>Цель проекта – повышение защищенности ERP-системы «1С:Управление нашей фирмой», за счёт применения разработанной методики оценивания защищенности от угроз нарушения целостности конфигураций.</a:t>
            </a:r>
          </a:p>
          <a:p>
            <a:pPr algn="l">
              <a:lnSpc>
                <a:spcPct val="72000"/>
              </a:lnSpc>
              <a:defRPr sz="5000"/>
            </a:pPr>
            <a:r>
              <a:rPr err="1"/>
              <a:t>Задачи:</a:t>
            </a:r>
          </a:p>
          <a:p>
            <a:pPr marL="457200" indent="-457200" algn="l">
              <a:lnSpc>
                <a:spcPct val="72000"/>
              </a:lnSpc>
              <a:buSzTx/>
              <a:buFont typeface="Arial"/>
              <a:buChar char="•"/>
              <a:defRPr sz="5000"/>
            </a:pPr>
            <a:r>
              <a:rPr err="1"/>
              <a:t>Проведение анализа ERP-системы «1С:Управление нашей фирмой» как объекта защиты;</a:t>
            </a:r>
          </a:p>
          <a:p>
            <a:pPr marL="457200" indent="-457200" algn="l">
              <a:lnSpc>
                <a:spcPct val="72000"/>
              </a:lnSpc>
              <a:buSzTx/>
              <a:buFont typeface="Arial"/>
              <a:buChar char="•"/>
              <a:defRPr sz="5000"/>
            </a:pPr>
            <a:r>
              <a:rPr err="1"/>
              <a:t>Адаптировать модель контроля целостности Кларка-Вилсона, применительно к ERP-системе;</a:t>
            </a:r>
          </a:p>
          <a:p>
            <a:pPr marL="457200" indent="-457200" algn="l">
              <a:lnSpc>
                <a:spcPct val="72000"/>
              </a:lnSpc>
              <a:buSzTx/>
              <a:buFont typeface="Arial"/>
              <a:buChar char="•"/>
              <a:defRPr sz="5000"/>
            </a:pPr>
            <a:r>
              <a:rPr err="1"/>
              <a:t>Разработать и применить методику оценивания защищенности ERP-системы от угроз нарушения целостности конфигураций;</a:t>
            </a:r>
          </a:p>
          <a:p>
            <a:pPr marL="457200" indent="-457200" algn="l">
              <a:lnSpc>
                <a:spcPct val="72000"/>
              </a:lnSpc>
              <a:buSzTx/>
              <a:buFont typeface="Arial"/>
              <a:buChar char="•"/>
              <a:defRPr sz="5000"/>
            </a:pPr>
            <a:r>
              <a:rPr err="1"/>
              <a:t>Выполнить анализ результатов тестирования методики;</a:t>
            </a:r>
          </a:p>
          <a:p>
            <a:pPr marL="457200" indent="-457200" algn="l">
              <a:lnSpc>
                <a:spcPct val="72000"/>
              </a:lnSpc>
              <a:buSzTx/>
              <a:buFont typeface="Arial"/>
              <a:buChar char="•"/>
              <a:defRPr sz="5000"/>
            </a:pPr>
            <a:r>
              <a:rPr err="1"/>
              <a:t>Провести анализ охраны труда для специалиста 1С и рассчитать экономический эффект проекта</a:t>
            </a:r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Заголовок 1"/>
          <p:cNvSpPr txBox="1">
            <a:spLocks noGrp="1"/>
          </p:cNvSpPr>
          <p:nvPr>
            <p:ph type="ctrTitle"/>
          </p:nvPr>
        </p:nvSpPr>
        <p:spPr>
          <a:xfrm>
            <a:off x="1676400" y="12113"/>
            <a:ext cx="21031200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580081">
              <a:defRPr sz="918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Анализ ERP-системы «1С:Управление нашей фирмой» как объекта защиты(1)</a:t>
            </a:r>
          </a:p>
        </p:txBody>
      </p:sp>
      <p:sp>
        <p:nvSpPr>
          <p:cNvPr id="107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467222" y="2991224"/>
            <a:ext cx="21056602" cy="2510796"/>
          </a:xfrm>
          <a:prstGeom prst="roundRect">
            <a:avLst>
              <a:gd name="adj" fmla="val 5657"/>
            </a:avLst>
          </a:prstGeom>
          <a:solidFill>
            <a:schemeClr val="accent6">
              <a:lumOff val="-9568"/>
              <a:alpha val="52202"/>
            </a:schemeClr>
          </a:solidFill>
          <a:ln w="9525">
            <a:round/>
          </a:ln>
        </p:spPr>
        <p:txBody>
          <a:bodyPr/>
          <a:lstStyle>
            <a:defPPr/>
          </a:lstStyle>
          <a:p>
            <a:pPr algn="l">
              <a:buFont typeface="Arial"/>
              <a:defRPr sz="4400"/>
            </a:pPr>
            <a:r>
              <a:rPr/>
              <a:t>ERP-система – это информационная система с единой базой данных.</a:t>
            </a:r>
          </a:p>
          <a:p>
            <a:pPr algn="l">
              <a:buFont typeface="Arial"/>
              <a:defRPr sz="4400"/>
            </a:pPr>
            <a:r>
              <a:rPr/>
              <a:t>«1С:Управление нашей фирмой» - программный продукт компании 1С, соответствующий методологии ERP. </a:t>
            </a:r>
          </a:p>
        </p:txBody>
      </p:sp>
      <p:sp>
        <p:nvSpPr>
          <p:cNvPr id="113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3</a:t>
            </a:fld>
            <a:endParaRPr/>
          </a:p>
        </p:txBody>
      </p:sp>
      <p:pic>
        <p:nvPicPr>
          <p:cNvPr id="108" name="Информационная система персональних данных (ИСПДн)… Информационная система персональних данных (ИСПДн)Третий тип актуальных угрозПерсональные данные сотрудников" descr="Информационная система персональних данных (ИСПДн)… Информационная система персональних данных (ИСПДн)Третий тип актуальных угрозПерсональные данные сотрудников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922" y="10284563"/>
            <a:ext cx="21056602" cy="1846577"/>
          </a:xfrm>
          <a:prstGeom prst="rect">
            <a:avLst/>
          </a:prstGeom>
        </p:spPr>
      </p:pic>
      <p:sp>
        <p:nvSpPr>
          <p:cNvPr id="109" name="Стрелка"/>
          <p:cNvSpPr/>
          <p:nvPr/>
        </p:nvSpPr>
        <p:spPr>
          <a:xfrm>
            <a:off x="14484328" y="10579201"/>
            <a:ext cx="199036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lumOff val="-9568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91437" tIns="91437" rIns="91437" bIns="91437" anchor="ctr"/>
          <a:lstStyle>
            <a:defPPr/>
          </a:lstStyle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4 класс защищенности"/>
          <p:cNvSpPr txBox="1"/>
          <p:nvPr/>
        </p:nvSpPr>
        <p:spPr>
          <a:xfrm>
            <a:off x="16756621" y="10849713"/>
            <a:ext cx="5143740" cy="7289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defPPr/>
          </a:lstStyle>
          <a:p>
            <a:r>
              <a:t>4 класс защищенности</a:t>
            </a:r>
          </a:p>
        </p:txBody>
      </p:sp>
      <p:pic>
        <p:nvPicPr>
          <p:cNvPr id="111" name="Коммерческая тайна (КТ):… Коммерческая тайна (КТ):Финансы, денежные обороты и прочее;Список контрагентов;Бухгалтерская, налоговая отчетность;Дебиторские и кредиторские задолженности." descr="Коммерческая тайна (КТ):… Коммерческая тайна (КТ):Финансы, денежные обороты и прочее;Список контрагентов;Бухгалтерская, налоговая отчетность;Дебиторские и кредиторские задолженности.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9344" y="6149988"/>
            <a:ext cx="12168410" cy="3319777"/>
          </a:xfrm>
          <a:prstGeom prst="rect">
            <a:avLst/>
          </a:prstGeom>
        </p:spPr>
      </p:pic>
      <p:pic>
        <p:nvPicPr>
          <p:cNvPr id="112" name="Персональные данные (ПДн):… Персональные данные (ПДн):Персональные данные сотрудников;Кадровый учет." descr="Персональные данные (ПДн):… Персональные данные (ПДн):Персональные данные сотрудников;Кадровый учет.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47532" y="6149988"/>
            <a:ext cx="7590927" cy="2697477"/>
          </a:xfrm>
          <a:prstGeom prst="rect">
            <a:avLst/>
          </a:prstGeom>
        </p:spPr>
      </p:pic>
      <p:sp>
        <p:nvSpPr>
          <p:cNvPr id="13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КОТИК.png" descr="КОТИК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Заголовок 1"/>
          <p:cNvSpPr txBox="1">
            <a:spLocks noGrp="1"/>
          </p:cNvSpPr>
          <p:nvPr>
            <p:ph type="ctrTitle"/>
          </p:nvPr>
        </p:nvSpPr>
        <p:spPr>
          <a:xfrm>
            <a:off x="1676400" y="131916"/>
            <a:ext cx="21031200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580081">
              <a:defRPr sz="918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+mn-lt"/>
              </a:rPr>
              <a:t>Анализ ERP-системы «1С:Управление </a:t>
            </a:r>
            <a:r>
              <a:rPr lang="ru-RU" smtClean="0">
                <a:latin typeface="+mn-lt"/>
              </a:rPr>
              <a:t/>
            </a:r>
            <a:br>
              <a:rPr lang="ru-RU" smtClean="0">
                <a:latin typeface="+mn-lt"/>
              </a:rPr>
            </a:br>
            <a:r>
              <a:rPr err="1" smtClean="0">
                <a:latin typeface="+mn-lt"/>
              </a:rPr>
              <a:t>нашей </a:t>
            </a:r>
            <a:r>
              <a:rPr err="1">
                <a:latin typeface="+mn-lt"/>
              </a:rPr>
              <a:t>фирмой» как объекта защиты(2)</a:t>
            </a:r>
          </a:p>
        </p:txBody>
      </p:sp>
      <p:sp>
        <p:nvSpPr>
          <p:cNvPr id="118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023077" y="3170934"/>
            <a:ext cx="8934999" cy="5837865"/>
          </a:xfrm>
          <a:prstGeom prst="rect">
            <a:avLst/>
          </a:prstGeom>
        </p:spPr>
        <p:txBody>
          <a:bodyPr>
            <a:normAutofit/>
          </a:bodyPr>
          <a:lstStyle>
            <a:defPPr/>
          </a:lstStyle>
          <a:p>
            <a:pPr algn="l" defTabSz="1792223">
              <a:spcBef>
                <a:spcPts val="1900"/>
              </a:spcBef>
              <a:buFont typeface="Arial"/>
              <a:defRPr sz="4312"/>
            </a:pPr>
            <a:r>
              <a:rPr dirty="0" err="1"/>
              <a:t>Методом</a:t>
            </a:r>
            <a:r>
              <a:rPr dirty="0"/>
              <a:t> </a:t>
            </a:r>
            <a:r>
              <a:rPr dirty="0" err="1"/>
              <a:t>экспертной</a:t>
            </a:r>
            <a:r>
              <a:rPr dirty="0"/>
              <a:t> </a:t>
            </a:r>
            <a:r>
              <a:rPr dirty="0" err="1"/>
              <a:t>оценки</a:t>
            </a:r>
            <a:r>
              <a:rPr dirty="0"/>
              <a:t> </a:t>
            </a:r>
            <a:r>
              <a:rPr dirty="0" err="1"/>
              <a:t>определены</a:t>
            </a:r>
            <a:r>
              <a:rPr dirty="0"/>
              <a:t> </a:t>
            </a:r>
            <a:r>
              <a:rPr dirty="0" err="1"/>
              <a:t>наиболее</a:t>
            </a:r>
            <a:r>
              <a:rPr dirty="0"/>
              <a:t> </a:t>
            </a:r>
            <a:r>
              <a:rPr dirty="0" err="1"/>
              <a:t>актуальные</a:t>
            </a:r>
            <a:r>
              <a:rPr dirty="0"/>
              <a:t> </a:t>
            </a:r>
            <a:r>
              <a:rPr dirty="0" err="1"/>
              <a:t>угрозы</a:t>
            </a:r>
            <a:r>
              <a:rPr dirty="0"/>
              <a:t> </a:t>
            </a:r>
            <a:r>
              <a:rPr dirty="0" err="1"/>
              <a:t>нарушения</a:t>
            </a:r>
            <a:r>
              <a:rPr dirty="0"/>
              <a:t> </a:t>
            </a:r>
            <a:r>
              <a:rPr dirty="0" err="1"/>
              <a:t>целостности</a:t>
            </a:r>
            <a:endParaRPr dirty="0"/>
          </a:p>
          <a:p>
            <a:pPr algn="l" defTabSz="1792223">
              <a:spcBef>
                <a:spcPts val="1900"/>
              </a:spcBef>
              <a:buFont typeface="Arial"/>
              <a:defRPr sz="4312"/>
            </a:pPr>
            <a:r>
              <a:rPr dirty="0" err="1"/>
              <a:t>Эксперты</a:t>
            </a:r>
            <a:r>
              <a:rPr dirty="0"/>
              <a:t>:</a:t>
            </a:r>
          </a:p>
          <a:p>
            <a:pPr marL="432334" indent="-432334" algn="l" defTabSz="1792223">
              <a:spcBef>
                <a:spcPct val="0"/>
              </a:spcBef>
              <a:buSzTx/>
              <a:buChar char="•"/>
              <a:defRPr sz="4312"/>
            </a:pPr>
            <a:r>
              <a:rPr dirty="0" err="1"/>
              <a:t>Соболевский</a:t>
            </a:r>
            <a:r>
              <a:rPr dirty="0"/>
              <a:t> А.А. - </a:t>
            </a:r>
            <a:r>
              <a:rPr dirty="0" err="1"/>
              <a:t>специалист</a:t>
            </a:r>
            <a:r>
              <a:rPr dirty="0"/>
              <a:t> ИБ, </a:t>
            </a:r>
            <a:r>
              <a:rPr dirty="0" err="1"/>
              <a:t>специалист</a:t>
            </a:r>
            <a:r>
              <a:rPr dirty="0"/>
              <a:t> 1С;</a:t>
            </a:r>
          </a:p>
          <a:p>
            <a:pPr marL="432334" indent="-432334" algn="l" defTabSz="1792223">
              <a:spcBef>
                <a:spcPct val="0"/>
              </a:spcBef>
              <a:buSzTx/>
              <a:buChar char="•"/>
              <a:defRPr sz="4312"/>
            </a:pPr>
            <a:r>
              <a:rPr dirty="0" err="1"/>
              <a:t>Самарцев</a:t>
            </a:r>
            <a:r>
              <a:rPr dirty="0"/>
              <a:t> А.О. - </a:t>
            </a:r>
            <a:r>
              <a:rPr dirty="0" err="1"/>
              <a:t>специалист</a:t>
            </a:r>
            <a:r>
              <a:rPr dirty="0"/>
              <a:t> ИБ, </a:t>
            </a:r>
            <a:r>
              <a:rPr dirty="0" err="1"/>
              <a:t>специалист</a:t>
            </a:r>
            <a:r>
              <a:rPr dirty="0"/>
              <a:t> </a:t>
            </a:r>
            <a:r>
              <a:rPr dirty="0" smtClean="0"/>
              <a:t>1С</a:t>
            </a:r>
            <a:r>
              <a:rPr lang="en-US" dirty="0"/>
              <a:t>;</a:t>
            </a:r>
            <a:endParaRPr lang="en-US" dirty="0" smtClean="0"/>
          </a:p>
          <a:p>
            <a:pPr marL="432334" indent="-432334" algn="l" defTabSz="1792223">
              <a:spcBef>
                <a:spcPct val="0"/>
              </a:spcBef>
              <a:buSzTx/>
              <a:buChar char="•"/>
              <a:defRPr sz="4312"/>
            </a:pPr>
            <a:r>
              <a:rPr lang="ru-RU" dirty="0" smtClean="0"/>
              <a:t>Степанов П.А. - специалист 1С.</a:t>
            </a:r>
            <a:endParaRPr dirty="0"/>
          </a:p>
        </p:txBody>
      </p:sp>
      <p:sp>
        <p:nvSpPr>
          <p:cNvPr id="121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4</a:t>
            </a:fld>
            <a:endParaRPr/>
          </a:p>
        </p:txBody>
      </p:sp>
      <p:graphicFrame>
        <p:nvGraphicFramePr>
          <p:cNvPr id="119" name="Tаблица наиболее актуальных угроз нарушения целостности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97454"/>
              </p:ext>
            </p:extLst>
          </p:nvPr>
        </p:nvGraphicFramePr>
        <p:xfrm>
          <a:off x="9674352" y="2897243"/>
          <a:ext cx="12893040" cy="9589008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24526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403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4284">
                <a:tc gridSpan="2">
                  <a:txBody>
                    <a:bodyPr/>
                    <a:lstStyle>
                      <a:defPPr/>
                    </a:lstStyle>
                    <a:p>
                      <a:pPr indent="914400" algn="r">
                        <a:defRPr sz="1800" b="0"/>
                      </a:pPr>
                      <a:r>
                        <a:rPr sz="2800" dirty="0" err="1">
                          <a:latin typeface="+mn-lt"/>
                          <a:sym typeface="Helvetica"/>
                        </a:rPr>
                        <a:t>Tаблица</a:t>
                      </a:r>
                      <a:r>
                        <a:rPr sz="2800" dirty="0">
                          <a:latin typeface="+mn-lt"/>
                          <a:sym typeface="Helvetica"/>
                        </a:rPr>
                        <a:t> </a:t>
                      </a:r>
                      <a:r>
                        <a:rPr sz="2800" dirty="0" err="1">
                          <a:latin typeface="+mn-lt"/>
                          <a:sym typeface="Helvetica"/>
                        </a:rPr>
                        <a:t>наиболее</a:t>
                      </a:r>
                      <a:r>
                        <a:rPr sz="2800" dirty="0">
                          <a:latin typeface="+mn-lt"/>
                          <a:sym typeface="Helvetica"/>
                        </a:rPr>
                        <a:t> </a:t>
                      </a:r>
                      <a:r>
                        <a:rPr sz="2800" dirty="0" err="1">
                          <a:latin typeface="+mn-lt"/>
                          <a:sym typeface="Helvetica"/>
                        </a:rPr>
                        <a:t>актуальных</a:t>
                      </a:r>
                      <a:r>
                        <a:rPr sz="2800" dirty="0">
                          <a:latin typeface="+mn-lt"/>
                          <a:sym typeface="Helvetica"/>
                        </a:rPr>
                        <a:t> </a:t>
                      </a:r>
                      <a:r>
                        <a:rPr sz="2800" dirty="0" err="1">
                          <a:latin typeface="+mn-lt"/>
                          <a:sym typeface="Helvetica"/>
                        </a:rPr>
                        <a:t>угроз</a:t>
                      </a:r>
                      <a:r>
                        <a:rPr sz="2800" dirty="0">
                          <a:latin typeface="+mn-lt"/>
                          <a:sym typeface="Helvetica"/>
                        </a:rPr>
                        <a:t> </a:t>
                      </a:r>
                      <a:r>
                        <a:rPr sz="2800" dirty="0" err="1">
                          <a:latin typeface="+mn-lt"/>
                          <a:sym typeface="Helvetica"/>
                        </a:rPr>
                        <a:t>нарушения</a:t>
                      </a:r>
                      <a:r>
                        <a:rPr sz="2800" dirty="0">
                          <a:latin typeface="+mn-lt"/>
                          <a:sym typeface="Helvetica"/>
                        </a:rPr>
                        <a:t> </a:t>
                      </a:r>
                      <a:r>
                        <a:rPr sz="2800" dirty="0" err="1">
                          <a:latin typeface="+mn-lt"/>
                          <a:sym typeface="Helvetica"/>
                        </a:rPr>
                        <a:t>целостности</a:t>
                      </a:r>
                      <a:endParaRPr sz="2800" dirty="0">
                        <a:latin typeface="+mn-lt"/>
                        <a:sym typeface="Helvetica"/>
                      </a:endParaRPr>
                    </a:p>
                  </a:txBody>
                  <a:tcPr marL="0" marR="0" marT="0" marB="0" horzOverflow="overflow">
                    <a:lnL w="25400" cap="flat">
                      <a:noFill/>
                      <a:prstDash val="solid"/>
                      <a:round/>
                    </a:lnL>
                    <a:lnR w="25400" cap="flat">
                      <a:noFill/>
                      <a:prstDash val="solid"/>
                      <a:round/>
                    </a:lnR>
                    <a:lnT w="25400" cap="flat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defPPr/>
                    </a:lstStyle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59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defRPr sz="1800"/>
                      </a:pPr>
                      <a:r>
                        <a:rPr sz="3200" b="1">
                          <a:latin typeface="+mn-lt"/>
                          <a:ea typeface="Carlito"/>
                          <a:cs typeface="Carlito"/>
                          <a:sym typeface="Carlito"/>
                        </a:rPr>
                        <a:t>Код угрозы</a:t>
                      </a: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defRPr sz="1800"/>
                      </a:pPr>
                      <a:r>
                        <a:rPr sz="3200" b="1" err="1">
                          <a:latin typeface="+mn-lt"/>
                          <a:ea typeface="Carlito"/>
                          <a:cs typeface="Carlito"/>
                          <a:sym typeface="Carlito"/>
                        </a:rPr>
                        <a:t>Наименование угрозы</a:t>
                      </a:r>
                      <a:endParaRPr sz="3200" b="1">
                        <a:latin typeface="+mn-lt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L="0" marR="0" marT="0" marB="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0222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УБИ.006</a:t>
                      </a:r>
                    </a:p>
                  </a:txBody>
                  <a:tcPr marL="0" marR="0" marT="0" marB="0" anchor="ctr" horzOverflow="overflow">
                    <a:lnT w="50800">
                      <a:solidFill>
                        <a:srgbClr val="000000"/>
                      </a:solidFill>
                    </a:lnT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внедрения кода или данных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lnT w="50800">
                      <a:solidFill>
                        <a:srgbClr val="000000"/>
                      </a:solidFill>
                    </a:lnT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5547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УБИ.007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воздействия на программы с высокими привилегиями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0222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УБИ.122 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повышения привилегий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5547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УБИ.090 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несанкционированного создания учётной записи пользователя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45547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УБИ.109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перебора всех настроек и параметров приложения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80222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УБИ.188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подмены программного обеспечения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45547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УБИ.191 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 внедрения вредоносного кода в дистрибутив программного обеспечения</a:t>
                      </a:r>
                      <a:endParaRPr sz="340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10872">
                <a:tc>
                  <a:txBody>
                    <a:bodyPr/>
                    <a:lstStyle>
                      <a:defPPr/>
                    </a:lstStyle>
                    <a:p>
                      <a:pPr algn="ctr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УБИ.210</a:t>
                      </a:r>
                    </a:p>
                  </a:txBody>
                  <a:tcPr marL="0" marR="0" marT="0" marB="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l">
                        <a:lnSpc>
                          <a:spcPct val="90000"/>
                        </a:lnSpc>
                        <a:spcBef>
                          <a:spcPts val="2000"/>
                        </a:spcBef>
                        <a:defRPr sz="1800"/>
                      </a:pP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Угроза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нарушения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работы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информационной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системы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вызванного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обновлением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используемого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в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ней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программного</a:t>
                      </a:r>
                      <a:r>
                        <a:rPr sz="34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sz="340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обеспечения</a:t>
                      </a:r>
                      <a:endParaRPr sz="3400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37160" marR="137160" marT="137160" marB="137160" anchor="ctr" horzOverflow="overflow">
                    <a:solidFill>
                      <a:srgbClr val="355F84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0" name="Подзаголовок 2"/>
          <p:cNvSpPr txBox="1"/>
          <p:nvPr/>
        </p:nvSpPr>
        <p:spPr>
          <a:xfrm>
            <a:off x="1023077" y="8979916"/>
            <a:ext cx="8934999" cy="3828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7" tIns="91437" rIns="91437" bIns="91437">
            <a:norm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2000"/>
              </a:spcBef>
              <a:buFont typeface="Arial"/>
              <a:defRPr sz="4400"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/>
              <a:t>В ходе анализа угроз выявлено 2 проблемных места системы:</a:t>
            </a:r>
          </a:p>
          <a:p>
            <a:pPr marL="588210" indent="-588210">
              <a:lnSpc>
                <a:spcPct val="90000"/>
              </a:lnSpc>
              <a:spcBef>
                <a:spcPts val="2000"/>
              </a:spcBef>
              <a:buSzTx/>
              <a:buAutoNum type="arabicPeriod"/>
              <a:defRPr sz="4400"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err="1"/>
              <a:t>Ролевая политика безопасности</a:t>
            </a:r>
            <a:endParaRPr/>
          </a:p>
          <a:p>
            <a:pPr marL="588210" indent="-588210">
              <a:lnSpc>
                <a:spcPct val="90000"/>
              </a:lnSpc>
              <a:spcBef>
                <a:spcPts val="2000"/>
              </a:spcBef>
              <a:buSzTx/>
              <a:buAutoNum type="arabicPeriod"/>
              <a:defRPr sz="4400"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err="1"/>
              <a:t>Контроль целостности конфигураций</a:t>
            </a:r>
            <a:endParaRPr/>
          </a:p>
        </p:txBody>
      </p:sp>
      <p:sp>
        <p:nvSpPr>
          <p:cNvPr id="10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10202" y="6074060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Заголовок 1"/>
          <p:cNvSpPr txBox="1">
            <a:spLocks noGrp="1"/>
          </p:cNvSpPr>
          <p:nvPr>
            <p:ph type="ctrTitle"/>
          </p:nvPr>
        </p:nvSpPr>
        <p:spPr>
          <a:xfrm>
            <a:off x="1451281" y="256932"/>
            <a:ext cx="21481438" cy="266381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580081">
              <a:defRPr sz="918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Проблемно-предметная область контроля целостности конфигураций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5</a:t>
            </a:fld>
            <a:endParaRPr/>
          </a:p>
        </p:txBody>
      </p:sp>
      <p:pic>
        <p:nvPicPr>
          <p:cNvPr id="126" name="Инфраструктура ERP-системы Инфраструктура ERP-системы" descr="Инфраструктура ERP-системы Инфраструктура ERP-системы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9965" y="11637574"/>
            <a:ext cx="7121682" cy="754377"/>
          </a:xfrm>
          <a:prstGeom prst="rect">
            <a:avLst/>
          </a:prstGeom>
        </p:spPr>
      </p:pic>
      <p:pic>
        <p:nvPicPr>
          <p:cNvPr id="127" name="Структура информационной базы Структура информационной базы" descr="Структура информационной базы Структура информационной базы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69139" y="11650274"/>
            <a:ext cx="7764191" cy="728977"/>
          </a:xfrm>
          <a:prstGeom prst="rect">
            <a:avLst/>
          </a:prstGeom>
        </p:spPr>
      </p:pic>
      <p:sp>
        <p:nvSpPr>
          <p:cNvPr id="128" name="Линия"/>
          <p:cNvSpPr/>
          <p:nvPr/>
        </p:nvSpPr>
        <p:spPr>
          <a:xfrm flipV="1">
            <a:off x="12109857" y="3121192"/>
            <a:ext cx="1" cy="7961728"/>
          </a:xfrm>
          <a:prstGeom prst="line">
            <a:avLst/>
          </a:prstGeom>
          <a:ln w="38100">
            <a:solidFill>
              <a:srgbClr val="355F84">
                <a:alpha val="57936"/>
              </a:srgbClr>
            </a:solidFill>
            <a:custDash/>
            <a:miter lim="400000"/>
          </a:ln>
        </p:spPr>
        <p:txBody>
          <a:bodyPr lIns="91437" tIns="91437" rIns="91437" bIns="91437"/>
          <a:lstStyle>
            <a:defPPr/>
          </a:lstStyle>
          <a:p>
            <a:endParaRPr/>
          </a:p>
        </p:txBody>
      </p:sp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56001" y="3100280"/>
            <a:ext cx="9590469" cy="606117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81" y="3037160"/>
            <a:ext cx="10385504" cy="804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Заголовок 1"/>
          <p:cNvSpPr txBox="1">
            <a:spLocks noGrp="1"/>
          </p:cNvSpPr>
          <p:nvPr>
            <p:ph type="ctrTitle"/>
          </p:nvPr>
        </p:nvSpPr>
        <p:spPr>
          <a:xfrm>
            <a:off x="1367411" y="12113"/>
            <a:ext cx="21649178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Выбор метода контроля целостности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937698" y="7103153"/>
            <a:ext cx="8932384" cy="4528866"/>
          </a:xfrm>
          <a:prstGeom prst="roundRect">
            <a:avLst>
              <a:gd name="adj" fmla="val 5242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>
            <a:normAutofit fontScale="92500"/>
          </a:bodyPr>
          <a:lstStyle>
            <a:defPPr/>
          </a:lstStyle>
          <a:p>
            <a:pPr algn="l" defTabSz="1737360">
              <a:spcBef>
                <a:spcPts val="1900"/>
              </a:spcBef>
              <a:buFont typeface="Arial"/>
              <a:defRPr sz="4180"/>
            </a:pP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Преимущества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метода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с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помощью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хеш-функций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19100" indent="-419100" algn="l" defTabSz="1737360">
              <a:spcBef>
                <a:spcPts val="1900"/>
              </a:spcBef>
              <a:buSzTx/>
              <a:buChar char="•"/>
              <a:defRPr sz="4180"/>
            </a:pP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Малый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размер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хранения</a:t>
            </a:r>
            <a:endParaRPr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419100" algn="l" defTabSz="1737360">
              <a:spcBef>
                <a:spcPts val="1900"/>
              </a:spcBef>
              <a:buSzTx/>
              <a:buChar char="•"/>
              <a:defRPr sz="4180"/>
            </a:pP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Производительность</a:t>
            </a:r>
            <a:endParaRPr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419100" algn="l" defTabSz="1737360">
              <a:spcBef>
                <a:spcPts val="1900"/>
              </a:spcBef>
              <a:buSzTx/>
              <a:buChar char="•"/>
              <a:defRPr sz="4180"/>
            </a:pP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Расчет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уровне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содержимого</a:t>
            </a:r>
            <a:endParaRPr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419100" algn="l" defTabSz="1737360">
              <a:spcBef>
                <a:spcPts val="1900"/>
              </a:spcBef>
              <a:buSzTx/>
              <a:buChar char="•"/>
              <a:defRPr sz="4180"/>
            </a:pP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Стандартизация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хранимых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значений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6</a:t>
            </a:fld>
            <a:endParaRPr/>
          </a:p>
        </p:txBody>
      </p:sp>
      <p:sp>
        <p:nvSpPr>
          <p:cNvPr id="137" name="Подзаголовок 2"/>
          <p:cNvSpPr txBox="1"/>
          <p:nvPr/>
        </p:nvSpPr>
        <p:spPr>
          <a:xfrm>
            <a:off x="10582142" y="4619787"/>
            <a:ext cx="9675704" cy="4007954"/>
          </a:xfrm>
          <a:prstGeom prst="rect">
            <a:avLst/>
          </a:prstGeom>
          <a:ln w="25400">
            <a:miter lim="400000"/>
          </a:ln>
        </p:spPr>
        <p:txBody>
          <a:bodyPr lIns="91437" tIns="91437" rIns="91437" bIns="91437">
            <a:norm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2000"/>
              </a:spcBef>
              <a:buFont typeface="Arial"/>
              <a:defRPr sz="4400">
                <a:latin typeface="+mn-lt"/>
                <a:ea typeface="+mn-ea"/>
                <a:cs typeface="+mn-cs"/>
                <a:sym typeface="Calibri" panose="020F0502020204030204"/>
              </a:defRPr>
            </a:pPr>
            <a:endParaRPr/>
          </a:p>
        </p:txBody>
      </p:sp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1938" y="2165427"/>
            <a:ext cx="12658148" cy="1007126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933051" y="2355354"/>
            <a:ext cx="8932384" cy="4528866"/>
          </a:xfrm>
          <a:prstGeom prst="roundRect">
            <a:avLst>
              <a:gd name="adj" fmla="val 5242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 vert="horz" lIns="91440" tIns="45720" rIns="91440" bIns="45720" rtlCol="0">
            <a:normAutofit lnSpcReduction="10000"/>
          </a:bodyPr>
          <a:lstStyle>
            <a:defPPr>
              <a:defRPr/>
            </a:defPPr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737360">
              <a:spcBef>
                <a:spcPts val="1900"/>
              </a:spcBef>
              <a:spcAft>
                <a:spcPts val="0"/>
              </a:spcAft>
              <a:buFont typeface="Arial"/>
              <a:buNone/>
              <a:defRPr sz="4180"/>
            </a:pPr>
            <a:r>
              <a:rPr lang="ru-RU" sz="4180" dirty="0" smtClean="0">
                <a:latin typeface="Calibri" panose="020F0502020204030204" pitchFamily="34" charset="0"/>
                <a:cs typeface="Calibri" panose="020F0502020204030204" pitchFamily="34" charset="0"/>
              </a:rPr>
              <a:t>Существующие методы контроля целостности:</a:t>
            </a:r>
          </a:p>
          <a:p>
            <a:pPr marL="742950" indent="-742950" algn="l" defTabSz="1737360">
              <a:spcBef>
                <a:spcPts val="1900"/>
              </a:spcBef>
              <a:spcAft>
                <a:spcPts val="0"/>
              </a:spcAft>
              <a:buFont typeface="+mj-lt"/>
              <a:buAutoNum type="arabicPeriod"/>
              <a:defRPr sz="4180"/>
            </a:pPr>
            <a:r>
              <a:rPr lang="ru-RU" sz="418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Полная копия</a:t>
            </a:r>
          </a:p>
          <a:p>
            <a:pPr marL="742950" indent="-742950" algn="l" defTabSz="1737360">
              <a:spcBef>
                <a:spcPts val="1900"/>
              </a:spcBef>
              <a:spcAft>
                <a:spcPts val="0"/>
              </a:spcAft>
              <a:buFont typeface="+mj-lt"/>
              <a:buAutoNum type="arabicPeriod"/>
              <a:defRPr sz="4180"/>
            </a:pPr>
            <a:r>
              <a:rPr lang="ru-RU" sz="418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Контрольная сумма</a:t>
            </a:r>
          </a:p>
          <a:p>
            <a:pPr marL="742950" indent="-742950" algn="l" defTabSz="1737360">
              <a:spcBef>
                <a:spcPts val="1900"/>
              </a:spcBef>
              <a:spcAft>
                <a:spcPts val="0"/>
              </a:spcAft>
              <a:buFont typeface="+mj-lt"/>
              <a:buAutoNum type="arabicPeriod"/>
              <a:defRPr sz="4180"/>
            </a:pPr>
            <a:r>
              <a:rPr lang="ru-RU" sz="4180" dirty="0" smtClean="0">
                <a:latin typeface="Calibri" panose="020F0502020204030204" pitchFamily="34" charset="0"/>
                <a:cs typeface="Calibri" panose="020F0502020204030204" pitchFamily="34" charset="0"/>
              </a:rPr>
              <a:t>Хеш-функция</a:t>
            </a:r>
          </a:p>
          <a:p>
            <a:pPr marL="742950" indent="-742950" algn="l" defTabSz="1737360">
              <a:spcBef>
                <a:spcPts val="1900"/>
              </a:spcBef>
              <a:spcAft>
                <a:spcPts val="0"/>
              </a:spcAft>
              <a:buFont typeface="+mj-lt"/>
              <a:buAutoNum type="arabicPeriod"/>
              <a:defRPr sz="4180"/>
            </a:pPr>
            <a:r>
              <a:rPr lang="ru-RU" sz="4180" dirty="0" smtClean="0">
                <a:latin typeface="Calibri" panose="020F0502020204030204" pitchFamily="34" charset="0"/>
                <a:cs typeface="Calibri" panose="020F0502020204030204" pitchFamily="34" charset="0"/>
              </a:rPr>
              <a:t>Цифровая подпись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Заголовок 1"/>
          <p:cNvSpPr txBox="1">
            <a:spLocks noGrp="1"/>
          </p:cNvSpPr>
          <p:nvPr>
            <p:ph type="ctrTitle"/>
          </p:nvPr>
        </p:nvSpPr>
        <p:spPr>
          <a:xfrm>
            <a:off x="1367411" y="12113"/>
            <a:ext cx="21649178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580081">
              <a:defRPr sz="918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Адаптация модели контроля целостности Кларка-Вилсона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7</a:t>
            </a:fld>
            <a:endParaRPr/>
          </a:p>
        </p:txBody>
      </p:sp>
      <p:pic>
        <p:nvPicPr>
          <p:cNvPr id="145" name="Подзаголовок 2" descr="Подзаголовок 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8268" y="9320317"/>
            <a:ext cx="15748242" cy="3877703"/>
          </a:xfrm>
          <a:prstGeom prst="rect">
            <a:avLst/>
          </a:prstGeom>
        </p:spPr>
      </p:pic>
      <p:pic>
        <p:nvPicPr>
          <p:cNvPr id="14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8843" y="2772003"/>
            <a:ext cx="15722842" cy="61207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Заголовок 1"/>
          <p:cNvSpPr txBox="1">
            <a:spLocks noGrp="1"/>
          </p:cNvSpPr>
          <p:nvPr>
            <p:ph type="ctrTitle"/>
          </p:nvPr>
        </p:nvSpPr>
        <p:spPr>
          <a:xfrm>
            <a:off x="2619719" y="-4208"/>
            <a:ext cx="19144562" cy="2651127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580081">
              <a:defRPr sz="918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Методика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оценивания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защищенности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ERP-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231481" y="2542871"/>
            <a:ext cx="9675704" cy="4734316"/>
          </a:xfrm>
          <a:prstGeom prst="roundRect">
            <a:avLst>
              <a:gd name="adj" fmla="val 8133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>
            <a:normAutofit/>
          </a:bodyPr>
          <a:lstStyle>
            <a:defPPr/>
          </a:lstStyle>
          <a:p>
            <a:pPr algn="l" defTabSz="1609344">
              <a:spcBef>
                <a:spcPts val="1700"/>
              </a:spcBef>
              <a:buFont typeface="Arial"/>
              <a:defRPr sz="3872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Этап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1.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Внедрение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конфигураций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88218" indent="-388218" algn="l" defTabSz="1609344">
              <a:spcBef>
                <a:spcPts val="1700"/>
              </a:spcBef>
              <a:buSzTx/>
              <a:buChar char="•"/>
              <a:defRPr sz="3872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интеграция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8218" indent="-388218" algn="l" defTabSz="1609344">
              <a:spcBef>
                <a:spcPts val="1700"/>
              </a:spcBef>
              <a:buSzTx/>
              <a:buChar char="•"/>
              <a:defRPr sz="3872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Настройка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8218" indent="-388218" algn="l" defTabSz="1609344">
              <a:spcBef>
                <a:spcPts val="1700"/>
              </a:spcBef>
              <a:buSzTx/>
              <a:buChar char="•"/>
              <a:defRPr sz="3872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Назначение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необходимого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персонала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обслуживания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8</a:t>
            </a:fld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2327861" y="12594495"/>
            <a:ext cx="492125" cy="847725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ru-RU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КОТИК.png" descr="КОТИК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Сгруппировать"/>
          <p:cNvGrpSpPr/>
          <p:nvPr/>
        </p:nvGrpSpPr>
        <p:grpSpPr>
          <a:xfrm>
            <a:off x="11198504" y="4853352"/>
            <a:ext cx="6818375" cy="7280764"/>
            <a:chOff x="0" y="0"/>
            <a:chExt cx="6818374" cy="7280763"/>
          </a:xfrm>
        </p:grpSpPr>
        <p:pic>
          <p:nvPicPr>
            <p:cNvPr id="17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818374" cy="6429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Caption"/>
            <p:cNvSpPr/>
            <p:nvPr/>
          </p:nvSpPr>
          <p:spPr>
            <a:xfrm>
              <a:off x="1" y="6531462"/>
              <a:ext cx="6175095" cy="7493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noAutofit/>
            </a:bodyPr>
            <a:lstStyle/>
            <a:p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Алгоритм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работы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системы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Сгруппировать"/>
          <p:cNvGrpSpPr/>
          <p:nvPr/>
        </p:nvGrpSpPr>
        <p:grpSpPr>
          <a:xfrm>
            <a:off x="17664921" y="2646919"/>
            <a:ext cx="5486401" cy="10023512"/>
            <a:chOff x="0" y="0"/>
            <a:chExt cx="5486400" cy="10023510"/>
          </a:xfrm>
        </p:grpSpPr>
        <p:pic>
          <p:nvPicPr>
            <p:cNvPr id="20" name="Изображение" descr="Изображение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3656" y="0"/>
              <a:ext cx="4499088" cy="8626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Caption"/>
            <p:cNvSpPr/>
            <p:nvPr/>
          </p:nvSpPr>
          <p:spPr>
            <a:xfrm>
              <a:off x="0" y="8728110"/>
              <a:ext cx="5486401" cy="12954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noAutofit/>
            </a:bodyPr>
            <a:lstStyle/>
            <a:p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Процесс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работы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оператора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системы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Подзаголовок 2"/>
          <p:cNvSpPr txBox="1">
            <a:spLocks/>
          </p:cNvSpPr>
          <p:nvPr/>
        </p:nvSpPr>
        <p:spPr>
          <a:xfrm>
            <a:off x="1231480" y="7399799"/>
            <a:ext cx="9675704" cy="5194695"/>
          </a:xfrm>
          <a:prstGeom prst="roundRect">
            <a:avLst>
              <a:gd name="adj" fmla="val 8133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/>
            </a:defPPr>
            <a:lvl1pPr marL="0" indent="0" algn="ctr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609344">
              <a:spcBef>
                <a:spcPts val="1700"/>
              </a:spcBef>
              <a:spcAft>
                <a:spcPts val="0"/>
              </a:spcAft>
              <a:buFont typeface="Arial"/>
              <a:buNone/>
              <a:defRPr sz="3872"/>
            </a:pP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Этап 2. Эксплуатация системы контроля целостности </a:t>
            </a:r>
            <a:r>
              <a:rPr lang="ru-RU" sz="3872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конфигураци</a:t>
            </a:r>
            <a:r>
              <a:rPr lang="en-US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sz="3872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8218" indent="-388218" algn="l" defTabSz="1609344">
              <a:spcBef>
                <a:spcPts val="1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872"/>
            </a:pP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Работа системы по циклу </a:t>
            </a:r>
            <a:r>
              <a:rPr lang="ru-RU" sz="3872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Деминга-шухарта</a:t>
            </a:r>
            <a:endParaRPr lang="ru-RU" sz="3872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8218" indent="-388218" algn="l" defTabSz="1609344">
              <a:spcBef>
                <a:spcPts val="1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872"/>
            </a:pP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Мониторинг журнала изменений прикладных решений</a:t>
            </a:r>
          </a:p>
          <a:p>
            <a:pPr marL="388218" indent="-388218" algn="l" defTabSz="1609344">
              <a:spcBef>
                <a:spcPts val="1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872"/>
            </a:pP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Применение мер в случае нарушения целостности</a:t>
            </a:r>
          </a:p>
          <a:p>
            <a:pPr marL="388218" indent="-388218" algn="l" defTabSz="1609344">
              <a:spcBef>
                <a:spcPts val="1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872"/>
            </a:pP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Мероприятия по восстановлению </a:t>
            </a:r>
            <a:r>
              <a:rPr lang="en-US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ERP-</a:t>
            </a:r>
            <a:r>
              <a:rPr lang="ru-RU" sz="3872" dirty="0" smtClean="0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КОТИК.png" descr="КОТ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208" y="5830004"/>
            <a:ext cx="4273798" cy="50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Заголовок 1"/>
          <p:cNvSpPr txBox="1">
            <a:spLocks noGrp="1"/>
          </p:cNvSpPr>
          <p:nvPr>
            <p:ph type="ctrTitle"/>
          </p:nvPr>
        </p:nvSpPr>
        <p:spPr>
          <a:xfrm>
            <a:off x="2619719" y="-4208"/>
            <a:ext cx="19144562" cy="2651127"/>
          </a:xfrm>
          <a:prstGeom prst="rect">
            <a:avLst/>
          </a:prstGeom>
        </p:spPr>
        <p:txBody>
          <a:bodyPr anchor="ctr"/>
          <a:lstStyle>
            <a:defPPr/>
            <a:lvl1pPr defTabSz="1755645">
              <a:defRPr sz="10200"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 методики(1)</a:t>
            </a:r>
          </a:p>
        </p:txBody>
      </p:sp>
      <p:sp>
        <p:nvSpPr>
          <p:cNvPr id="165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508943" y="2191485"/>
            <a:ext cx="6396337" cy="1276881"/>
          </a:xfrm>
          <a:prstGeom prst="roundRect">
            <a:avLst>
              <a:gd name="adj" fmla="val 15002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 anchor="ctr">
            <a:noAutofit/>
          </a:bodyPr>
          <a:lstStyle>
            <a:defPPr/>
            <a:lvl1pPr defTabSz="1517903">
              <a:spcBef>
                <a:spcPts val="1600"/>
              </a:spcBef>
              <a:buFont typeface="Arial"/>
              <a:defRPr sz="3652"/>
            </a:lvl1pPr>
          </a:lstStyle>
          <a:p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целостности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основе</a:t>
            </a:r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модели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Номер слайда"/>
          <p:cNvSpPr txBox="1">
            <a:spLocks noGrp="1"/>
          </p:cNvSpPr>
          <p:nvPr>
            <p:ph type="sldNum" sz="quarter" idx="12"/>
          </p:nvPr>
        </p:nvSpPr>
        <p:spPr>
          <a:xfrm>
            <a:off x="22357541" y="12835872"/>
            <a:ext cx="350060" cy="483906"/>
          </a:xfrm>
          <a:prstGeom prst="rect">
            <a:avLst/>
          </a:prstGeom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/>
          </a:lstStyle>
          <a:p>
            <a:fld id="{86CB4B4D-7CA3-9044-876B-883B54F8677D}" type="slidenum">
              <a:pPr/>
              <a:t>9</a:t>
            </a:fld>
            <a:endParaRPr/>
          </a:p>
        </p:txBody>
      </p:sp>
      <p:sp>
        <p:nvSpPr>
          <p:cNvPr id="169" name="Caption"/>
          <p:cNvSpPr/>
          <p:nvPr/>
        </p:nvSpPr>
        <p:spPr>
          <a:xfrm>
            <a:off x="2029196" y="12455410"/>
            <a:ext cx="6030154" cy="7493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254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1600" tIns="101600" rIns="101600" bIns="101600" numCol="1" anchor="t">
            <a:noAutofit/>
          </a:bodyPr>
          <a:lstStyle>
            <a:defPPr/>
          </a:lstStyle>
          <a:p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Структура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3" name="Caption"/>
          <p:cNvSpPr/>
          <p:nvPr/>
        </p:nvSpPr>
        <p:spPr>
          <a:xfrm>
            <a:off x="9481400" y="8805694"/>
            <a:ext cx="12980391" cy="74930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254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1600" tIns="101600" rIns="101600" bIns="101600" numCol="1" anchor="t">
            <a:noAutofit/>
          </a:bodyPr>
          <a:lstStyle>
            <a:defPPr/>
          </a:lstStyle>
          <a:p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Инициализация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конфигураций</a:t>
            </a:r>
            <a:r>
              <a:rPr sz="4800" dirty="0">
                <a:latin typeface="Calibri" panose="020F0502020204030204" pitchFamily="34" charset="0"/>
                <a:cs typeface="Calibri" panose="020F0502020204030204" pitchFamily="34" charset="0"/>
              </a:rPr>
              <a:t> ERP-</a:t>
            </a:r>
            <a:r>
              <a:rPr sz="4800" dirty="0" err="1">
                <a:latin typeface="Calibri" panose="020F0502020204030204" pitchFamily="34" charset="0"/>
                <a:cs typeface="Calibri" panose="020F0502020204030204" pitchFamily="34" charset="0"/>
              </a:rPr>
              <a:t>cистемы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Линия"/>
          <p:cNvSpPr/>
          <p:nvPr/>
        </p:nvSpPr>
        <p:spPr>
          <a:xfrm flipV="1">
            <a:off x="8059350" y="2213688"/>
            <a:ext cx="1" cy="10616373"/>
          </a:xfrm>
          <a:prstGeom prst="line">
            <a:avLst/>
          </a:prstGeom>
          <a:ln w="38100">
            <a:solidFill>
              <a:srgbClr val="355F84">
                <a:alpha val="57936"/>
              </a:srgbClr>
            </a:solidFill>
            <a:custDash/>
            <a:miter lim="400000"/>
          </a:ln>
        </p:spPr>
        <p:txBody>
          <a:bodyPr lIns="91437" tIns="91437" rIns="91437" bIns="91437"/>
          <a:lstStyle>
            <a:defPPr/>
          </a:lstStyle>
          <a:p>
            <a:endParaRPr/>
          </a:p>
        </p:txBody>
      </p:sp>
      <p:sp>
        <p:nvSpPr>
          <p:cNvPr id="16" name="Номер слайда"/>
          <p:cNvSpPr txBox="1">
            <a:spLocks/>
          </p:cNvSpPr>
          <p:nvPr/>
        </p:nvSpPr>
        <p:spPr>
          <a:xfrm>
            <a:off x="22215983" y="12654502"/>
            <a:ext cx="491617" cy="846647"/>
          </a:xfrm>
          <a:prstGeom prst="roundRect">
            <a:avLst/>
          </a:prstGeom>
          <a:solidFill>
            <a:srgbClr val="A7A7A7"/>
          </a:solidFill>
          <a:ln w="9525">
            <a:round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18288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8213420" y="2189848"/>
            <a:ext cx="14387774" cy="1276881"/>
          </a:xfrm>
          <a:prstGeom prst="roundRect">
            <a:avLst>
              <a:gd name="adj" fmla="val 15002"/>
            </a:avLst>
          </a:prstGeom>
          <a:solidFill>
            <a:srgbClr val="355F84">
              <a:alpha val="49000"/>
            </a:srgbClr>
          </a:solidFill>
          <a:ln w="9525">
            <a:round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/>
            </a:defPPr>
            <a:lvl1pPr marL="0" indent="0" algn="ctr" defTabSz="1517903" rtl="0" eaLnBrk="1" latinLnBrk="0" hangingPunct="1">
              <a:lnSpc>
                <a:spcPct val="90000"/>
              </a:lnSpc>
              <a:spcBef>
                <a:spcPts val="1600"/>
              </a:spcBef>
              <a:buFont typeface="Arial"/>
              <a:buNone/>
              <a:defRPr sz="36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Настройка системы контроля целостности конфигураций</a:t>
            </a:r>
            <a:endParaRPr lang="ru-RU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6" y="3635199"/>
            <a:ext cx="5089790" cy="88303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62" y="3866172"/>
            <a:ext cx="13583090" cy="4495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 panose="020F0502020204030204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674</Words>
  <Application>Microsoft Office PowerPoint</Application>
  <PresentationFormat>Произвольный</PresentationFormat>
  <Paragraphs>151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Carlito</vt:lpstr>
      <vt:lpstr>Helvetica</vt:lpstr>
      <vt:lpstr>Тема Office</vt:lpstr>
      <vt:lpstr>Выпускная квалификационная работа на тему «Методика оценивания защищенности ERP-системы от угроз нарушения целостности»</vt:lpstr>
      <vt:lpstr>Цели и задачи дипломного проекта</vt:lpstr>
      <vt:lpstr>Анализ ERP-системы «1С:Управление нашей фирмой» как объекта защиты(1)</vt:lpstr>
      <vt:lpstr>Анализ ERP-системы «1С:Управление  нашей фирмой» как объекта защиты(2)</vt:lpstr>
      <vt:lpstr>Проблемно-предметная область контроля целостности конфигураций</vt:lpstr>
      <vt:lpstr>Выбор метода контроля целостности</vt:lpstr>
      <vt:lpstr>Адаптация модели контроля целостности Кларка-Вилсона</vt:lpstr>
      <vt:lpstr>Методика оценивания защищенности ERP-системы</vt:lpstr>
      <vt:lpstr>Тестирование методики(1)</vt:lpstr>
      <vt:lpstr>Тестирование методики(2)</vt:lpstr>
      <vt:lpstr>Тестирование методики(3)</vt:lpstr>
      <vt:lpstr>Тестирование методики(4)</vt:lpstr>
      <vt:lpstr>Итоги анализа результатов тестирования</vt:lpstr>
      <vt:lpstr>Условия труда специалиста 1С</vt:lpstr>
      <vt:lpstr>Экономические показатели проекта</vt:lpstr>
      <vt:lpstr>Результаты дипломного проекта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на тему «Методика оценивания защищенности ERP-системы от угроз нарушения целостности»</dc:title>
  <dc:creator>Sasha</dc:creator>
  <cp:lastModifiedBy>Учетная запись Майкрософт</cp:lastModifiedBy>
  <cp:revision>15</cp:revision>
  <dcterms:modified xsi:type="dcterms:W3CDTF">2023-09-01T14:52:43Z</dcterms:modified>
</cp:coreProperties>
</file>